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85" r:id="rId3"/>
    <p:sldId id="478" r:id="rId4"/>
    <p:sldId id="286" r:id="rId5"/>
    <p:sldId id="287" r:id="rId6"/>
    <p:sldId id="514" r:id="rId7"/>
    <p:sldId id="515" r:id="rId8"/>
    <p:sldId id="516" r:id="rId9"/>
    <p:sldId id="411" r:id="rId10"/>
    <p:sldId id="274" r:id="rId11"/>
    <p:sldId id="271" r:id="rId12"/>
    <p:sldId id="275" r:id="rId13"/>
    <p:sldId id="272" r:id="rId14"/>
    <p:sldId id="413" r:id="rId15"/>
    <p:sldId id="415" r:id="rId16"/>
    <p:sldId id="388" r:id="rId17"/>
    <p:sldId id="421" r:id="rId18"/>
    <p:sldId id="423" r:id="rId19"/>
    <p:sldId id="424" r:id="rId20"/>
    <p:sldId id="422" r:id="rId21"/>
    <p:sldId id="425" r:id="rId22"/>
    <p:sldId id="426" r:id="rId23"/>
    <p:sldId id="434" r:id="rId24"/>
    <p:sldId id="427" r:id="rId25"/>
    <p:sldId id="429" r:id="rId26"/>
    <p:sldId id="430" r:id="rId27"/>
    <p:sldId id="433" r:id="rId28"/>
    <p:sldId id="436" r:id="rId29"/>
    <p:sldId id="435" r:id="rId30"/>
    <p:sldId id="504" r:id="rId31"/>
    <p:sldId id="506" r:id="rId32"/>
    <p:sldId id="505" r:id="rId33"/>
    <p:sldId id="508" r:id="rId34"/>
    <p:sldId id="509" r:id="rId35"/>
    <p:sldId id="510" r:id="rId36"/>
    <p:sldId id="511" r:id="rId37"/>
    <p:sldId id="512" r:id="rId38"/>
    <p:sldId id="513" r:id="rId39"/>
    <p:sldId id="437" r:id="rId40"/>
    <p:sldId id="463" r:id="rId41"/>
    <p:sldId id="438" r:id="rId42"/>
    <p:sldId id="462" r:id="rId43"/>
    <p:sldId id="464" r:id="rId44"/>
    <p:sldId id="465" r:id="rId45"/>
    <p:sldId id="416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417" r:id="rId62"/>
    <p:sldId id="420" r:id="rId63"/>
    <p:sldId id="466" r:id="rId64"/>
    <p:sldId id="468" r:id="rId65"/>
    <p:sldId id="470" r:id="rId66"/>
    <p:sldId id="469" r:id="rId67"/>
    <p:sldId id="472" r:id="rId68"/>
    <p:sldId id="473" r:id="rId69"/>
    <p:sldId id="474" r:id="rId70"/>
    <p:sldId id="475" r:id="rId71"/>
    <p:sldId id="471" r:id="rId72"/>
    <p:sldId id="477" r:id="rId73"/>
    <p:sldId id="476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517" r:id="rId84"/>
    <p:sldId id="525" r:id="rId85"/>
    <p:sldId id="518" r:id="rId86"/>
    <p:sldId id="521" r:id="rId87"/>
    <p:sldId id="522" r:id="rId88"/>
    <p:sldId id="519" r:id="rId89"/>
    <p:sldId id="524" r:id="rId90"/>
    <p:sldId id="523" r:id="rId91"/>
    <p:sldId id="527" r:id="rId92"/>
    <p:sldId id="520" r:id="rId93"/>
    <p:sldId id="526" r:id="rId94"/>
    <p:sldId id="418" r:id="rId95"/>
    <p:sldId id="326" r:id="rId96"/>
    <p:sldId id="329" r:id="rId97"/>
    <p:sldId id="278" r:id="rId98"/>
    <p:sldId id="327" r:id="rId99"/>
    <p:sldId id="414" r:id="rId100"/>
    <p:sldId id="412" r:id="rId10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8" autoAdjust="0"/>
    <p:restoredTop sz="94660"/>
  </p:normalViewPr>
  <p:slideViewPr>
    <p:cSldViewPr>
      <p:cViewPr varScale="1">
        <p:scale>
          <a:sx n="103" d="100"/>
          <a:sy n="103" d="100"/>
        </p:scale>
        <p:origin x="124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02.04.2015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heuristiclab.com/trac.fcgi/wiki/Documentation/Howto/OptimizeExternalApplications#no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ommenda" TargetMode="External"/><Relationship Id="rId2" Type="http://schemas.openxmlformats.org/officeDocument/2006/relationships/hyperlink" Target="http://heal.heuristiclab.com/team/beh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trac.fcgi/browser/trunk/documentation/Tutoria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1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Optimizing External Applications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Beham, M. Kommenda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4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err="1"/>
              <a:t>External</a:t>
            </a:r>
            <a:r>
              <a:rPr lang="de-DE" dirty="0"/>
              <a:t> Evaluation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de-AT" dirty="0" smtClean="0"/>
          </a:p>
          <a:p>
            <a:r>
              <a:rPr lang="de-AT" dirty="0" err="1" smtClean="0"/>
              <a:t>Optimize</a:t>
            </a:r>
            <a:r>
              <a:rPr lang="de-AT" dirty="0" smtClean="0"/>
              <a:t> </a:t>
            </a:r>
            <a:r>
              <a:rPr lang="de-AT" dirty="0" err="1" smtClean="0"/>
              <a:t>parameters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an </a:t>
            </a:r>
            <a:r>
              <a:rPr lang="de-AT" dirty="0" err="1" smtClean="0"/>
              <a:t>existing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endParaRPr lang="de-AT" dirty="0" smtClean="0"/>
          </a:p>
          <a:p>
            <a:r>
              <a:rPr lang="de-AT" dirty="0" err="1" smtClean="0"/>
              <a:t>Implement</a:t>
            </a:r>
            <a:r>
              <a:rPr lang="de-AT" dirty="0" smtClean="0"/>
              <a:t> </a:t>
            </a:r>
            <a:r>
              <a:rPr lang="de-AT" dirty="0" err="1" smtClean="0"/>
              <a:t>necessary</a:t>
            </a:r>
            <a:r>
              <a:rPr lang="de-AT" dirty="0" smtClean="0"/>
              <a:t> </a:t>
            </a:r>
            <a:r>
              <a:rPr lang="de-AT" dirty="0" err="1" smtClean="0"/>
              <a:t>steps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talk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endParaRPr lang="de-AT" dirty="0"/>
          </a:p>
          <a:p>
            <a:endParaRPr lang="de-AT" dirty="0" smtClean="0"/>
          </a:p>
          <a:p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(s, S) Order </a:t>
            </a:r>
            <a:r>
              <a:rPr lang="de-DE" dirty="0" err="1" smtClean="0"/>
              <a:t>Policy</a:t>
            </a:r>
            <a:endParaRPr lang="de-DE" dirty="0" smtClean="0"/>
          </a:p>
          <a:p>
            <a:pPr lvl="1"/>
            <a:r>
              <a:rPr lang="de-DE" dirty="0" smtClean="0"/>
              <a:t>3 Echelons </a:t>
            </a:r>
            <a:r>
              <a:rPr lang="de-DE" dirty="0" err="1" smtClean="0"/>
              <a:t>and</a:t>
            </a:r>
            <a:r>
              <a:rPr lang="de-DE" dirty="0" smtClean="0"/>
              <a:t> 2 Parameters per Echelon</a:t>
            </a:r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Ordering</a:t>
            </a:r>
            <a:r>
              <a:rPr lang="de-DE" dirty="0" smtClean="0"/>
              <a:t> </a:t>
            </a:r>
            <a:r>
              <a:rPr lang="de-DE" dirty="0" err="1" smtClean="0"/>
              <a:t>Costs</a:t>
            </a:r>
            <a:endParaRPr lang="de-DE" dirty="0" smtClean="0"/>
          </a:p>
          <a:p>
            <a:pPr lvl="1"/>
            <a:r>
              <a:rPr lang="de-DE" dirty="0" err="1" smtClean="0"/>
              <a:t>Maintain</a:t>
            </a:r>
            <a:r>
              <a:rPr lang="de-DE" dirty="0" smtClean="0"/>
              <a:t> a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Bound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time due </a:t>
            </a:r>
            <a:r>
              <a:rPr lang="de-DE" dirty="0" err="1" smtClean="0"/>
              <a:t>to</a:t>
            </a:r>
            <a:r>
              <a:rPr lang="de-DE" dirty="0" smtClean="0"/>
              <a:t> „out </a:t>
            </a:r>
            <a:r>
              <a:rPr lang="de-DE" dirty="0" err="1" smtClean="0"/>
              <a:t>of</a:t>
            </a:r>
            <a:r>
              <a:rPr lang="de-DE" dirty="0" smtClean="0"/>
              <a:t> stock“ </a:t>
            </a:r>
            <a:r>
              <a:rPr lang="de-DE" dirty="0" err="1" smtClean="0"/>
              <a:t>situations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6132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Optimize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0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Download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helper</a:t>
            </a:r>
            <a:r>
              <a:rPr lang="de-DE" dirty="0" smtClean="0"/>
              <a:t> </a:t>
            </a:r>
            <a:r>
              <a:rPr lang="de-DE" dirty="0" err="1" smtClean="0"/>
              <a:t>library</a:t>
            </a:r>
            <a:endParaRPr lang="de-DE" dirty="0" smtClean="0"/>
          </a:p>
          <a:p>
            <a:pPr lvl="1"/>
            <a:r>
              <a:rPr lang="de-DE" sz="1800" dirty="0">
                <a:hlinkClick r:id="rId2"/>
              </a:rPr>
              <a:t>http://</a:t>
            </a:r>
            <a:r>
              <a:rPr lang="de-DE" sz="1800" dirty="0" smtClean="0">
                <a:hlinkClick r:id="rId2"/>
              </a:rPr>
              <a:t>dev.heuristiclab.com/trac.fcgi/wiki/Documentation/Howto/OptimizeExternalApplications#no1</a:t>
            </a:r>
            <a:endParaRPr lang="de-DE" sz="1800" dirty="0"/>
          </a:p>
          <a:p>
            <a:r>
              <a:rPr lang="de-DE" dirty="0" smtClean="0"/>
              <a:t>Add </a:t>
            </a:r>
            <a:r>
              <a:rPr lang="de-DE" dirty="0" err="1" smtClean="0"/>
              <a:t>library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04837" y="3645024"/>
            <a:ext cx="7934325" cy="2323035"/>
            <a:chOff x="604836" y="3501008"/>
            <a:chExt cx="7934325" cy="232303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6" y="3501008"/>
              <a:ext cx="7934325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7"/>
            <p:cNvSpPr/>
            <p:nvPr/>
          </p:nvSpPr>
          <p:spPr>
            <a:xfrm>
              <a:off x="1907704" y="4890172"/>
              <a:ext cx="6631457" cy="933871"/>
            </a:xfrm>
            <a:prstGeom prst="roundRect">
              <a:avLst>
                <a:gd name="adj" fmla="val 396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Andreas Beham</a:t>
            </a:r>
            <a:endParaRPr lang="en-US" sz="1600" dirty="0"/>
          </a:p>
          <a:p>
            <a:pPr lvl="1"/>
            <a:r>
              <a:rPr lang="en-US" sz="1400" dirty="0" smtClean="0"/>
              <a:t>Research Associate (since 2007)</a:t>
            </a:r>
          </a:p>
          <a:p>
            <a:pPr lvl="1"/>
            <a:r>
              <a:rPr lang="en-US" sz="1400" dirty="0" smtClean="0"/>
              <a:t>Team: Combinatorial and Simulation-based Optimization</a:t>
            </a:r>
          </a:p>
          <a:p>
            <a:pPr lvl="1"/>
            <a:r>
              <a:rPr lang="en-US" sz="1400" dirty="0"/>
              <a:t>Graduate of Johannes Kepler University</a:t>
            </a:r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 smtClean="0"/>
              <a:t>Member </a:t>
            </a:r>
            <a:r>
              <a:rPr lang="en-US" sz="1400" dirty="0"/>
              <a:t>of the HEAL research group</a:t>
            </a:r>
          </a:p>
          <a:p>
            <a:pPr lvl="1"/>
            <a:r>
              <a:rPr lang="en-US" sz="1400" dirty="0" smtClean="0"/>
              <a:t>Architect </a:t>
            </a:r>
            <a:r>
              <a:rPr lang="en-US" sz="1400" dirty="0"/>
              <a:t>of HeuristicLab</a:t>
            </a:r>
          </a:p>
          <a:p>
            <a:pPr lvl="1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heal.heuristiclab.com/team/beham</a:t>
            </a:r>
            <a:endParaRPr lang="en-US" sz="1400" dirty="0" smtClean="0"/>
          </a:p>
          <a:p>
            <a:pPr lvl="3"/>
            <a:endParaRPr lang="en-US" sz="1100" dirty="0"/>
          </a:p>
          <a:p>
            <a:r>
              <a:rPr lang="en-US" sz="1600" dirty="0" smtClean="0"/>
              <a:t>Michael Kommenda</a:t>
            </a:r>
            <a:endParaRPr lang="en-US" sz="1400" dirty="0" smtClean="0"/>
          </a:p>
          <a:p>
            <a:pPr lvl="1"/>
            <a:r>
              <a:rPr lang="en-US" sz="1400" dirty="0" smtClean="0"/>
              <a:t>Research Associate (since 2008)</a:t>
            </a:r>
          </a:p>
          <a:p>
            <a:pPr lvl="1"/>
            <a:r>
              <a:rPr lang="en-US" sz="1400" dirty="0" smtClean="0"/>
              <a:t>Team: System Identification and Data Analysis</a:t>
            </a:r>
          </a:p>
          <a:p>
            <a:pPr lvl="1"/>
            <a:r>
              <a:rPr lang="en-US" sz="1400" dirty="0"/>
              <a:t>Graduate of University of Applied Sciences Upper Austria</a:t>
            </a:r>
            <a:endParaRPr lang="en-US" sz="1400" dirty="0" smtClean="0"/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heal.heuristiclab.com/team/kommenda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860" y="1628800"/>
            <a:ext cx="113580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739" y="4005064"/>
            <a:ext cx="1230043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sample in </a:t>
            </a:r>
            <a:r>
              <a:rPr lang="de-DE" dirty="0" err="1" smtClean="0"/>
              <a:t>AnyLogic</a:t>
            </a:r>
            <a:endParaRPr lang="de-DE" dirty="0"/>
          </a:p>
          <a:p>
            <a:r>
              <a:rPr lang="de-DE" dirty="0" smtClean="0"/>
              <a:t>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type „Parameters Variation“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7750"/>
            <a:ext cx="4038600" cy="41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3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Add </a:t>
            </a:r>
            <a:r>
              <a:rPr lang="de-DE" dirty="0" err="1" smtClean="0"/>
              <a:t>one</a:t>
            </a:r>
            <a:r>
              <a:rPr lang="de-DE" dirty="0" smtClean="0"/>
              <a:t> variable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collecting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relevant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multiple </a:t>
            </a:r>
            <a:r>
              <a:rPr lang="de-DE" dirty="0" err="1" smtClean="0"/>
              <a:t>replications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Select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Freeform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variable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Optional: </a:t>
            </a:r>
            <a:r>
              <a:rPr lang="de-DE" dirty="0" err="1" smtClean="0"/>
              <a:t>remember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identified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endParaRPr lang="de-DE" dirty="0" smtClean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57380"/>
            <a:ext cx="4038600" cy="341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8138060" y="4005064"/>
            <a:ext cx="586408" cy="28395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667500" y="2205007"/>
            <a:ext cx="1470560" cy="79194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292080" y="4725144"/>
            <a:ext cx="2232248" cy="89146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971898" y="383685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7971898" y="283311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7359412" y="4566486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199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dirty="0" smtClean="0"/>
              <a:t> box „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“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10 </a:t>
            </a:r>
            <a:r>
              <a:rPr lang="de-DE" dirty="0" err="1" smtClean="0"/>
              <a:t>replications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1600200"/>
            <a:ext cx="3762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variation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in </a:t>
            </a:r>
            <a:r>
              <a:rPr lang="de-DE" dirty="0" err="1" smtClean="0"/>
              <a:t>AnyLogic</a:t>
            </a:r>
            <a:r>
              <a:rPr lang="de-DE" dirty="0" smtClean="0"/>
              <a:t>?</a:t>
            </a:r>
          </a:p>
          <a:p>
            <a:r>
              <a:rPr lang="de-DE" dirty="0" smtClean="0"/>
              <a:t>In an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 </a:t>
            </a:r>
            <a:r>
              <a:rPr lang="de-DE" dirty="0" err="1" smtClean="0"/>
              <a:t>iterations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execute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N = „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“ on </a:t>
            </a:r>
            <a:r>
              <a:rPr lang="de-DE" dirty="0" err="1" smtClean="0"/>
              <a:t>the</a:t>
            </a:r>
            <a:r>
              <a:rPr lang="de-DE" dirty="0" smtClean="0"/>
              <a:t> General </a:t>
            </a:r>
            <a:r>
              <a:rPr lang="de-DE" dirty="0" err="1" smtClean="0"/>
              <a:t>tab</a:t>
            </a:r>
            <a:endParaRPr lang="de-DE" dirty="0" smtClean="0"/>
          </a:p>
          <a:p>
            <a:r>
              <a:rPr lang="de-DE" dirty="0" smtClean="0"/>
              <a:t>R = „</a:t>
            </a:r>
            <a:r>
              <a:rPr lang="de-DE" dirty="0" err="1" smtClean="0"/>
              <a:t>Replications</a:t>
            </a:r>
            <a:r>
              <a:rPr lang="de-DE" dirty="0" smtClean="0"/>
              <a:t> per </a:t>
            </a:r>
            <a:r>
              <a:rPr lang="de-DE" dirty="0" err="1" smtClean="0"/>
              <a:t>iteration</a:t>
            </a:r>
            <a:r>
              <a:rPr lang="de-DE" dirty="0" smtClean="0"/>
              <a:t>“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Receive</a:t>
            </a:r>
            <a:r>
              <a:rPr lang="de-DE" sz="2000" dirty="0" smtClean="0"/>
              <a:t> </a:t>
            </a:r>
            <a:r>
              <a:rPr lang="de-DE" sz="2000" dirty="0" err="1" smtClean="0"/>
              <a:t>parameters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HeuristicLab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Collect</a:t>
            </a:r>
            <a:r>
              <a:rPr lang="de-DE" sz="2000" dirty="0" smtClean="0"/>
              <a:t> </a:t>
            </a:r>
            <a:r>
              <a:rPr lang="de-DE" sz="2000" dirty="0" err="1" smtClean="0"/>
              <a:t>statistics</a:t>
            </a:r>
            <a:r>
              <a:rPr lang="de-DE" sz="2000" dirty="0" smtClean="0"/>
              <a:t> after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Send back </a:t>
            </a:r>
            <a:r>
              <a:rPr lang="de-DE" sz="2000" dirty="0" err="1" smtClean="0"/>
              <a:t>the</a:t>
            </a:r>
            <a:r>
              <a:rPr lang="de-DE" sz="2000" dirty="0"/>
              <a:t> </a:t>
            </a:r>
            <a:r>
              <a:rPr lang="de-DE" sz="2000" dirty="0" err="1" smtClean="0"/>
              <a:t>averaged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continue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step</a:t>
            </a:r>
            <a:r>
              <a:rPr lang="de-DE" sz="2000" dirty="0" smtClean="0"/>
              <a:t> 2</a:t>
            </a:r>
            <a:endParaRPr lang="de-DE" sz="20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55410"/>
            <a:ext cx="4038600" cy="30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3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Imports </a:t>
            </a:r>
            <a:r>
              <a:rPr lang="de-DE" dirty="0" err="1" smtClean="0"/>
              <a:t>section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sz="1800" dirty="0" smtClean="0"/>
          </a:p>
          <a:p>
            <a:r>
              <a:rPr lang="de-DE" dirty="0" smtClean="0"/>
              <a:t>Additional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83568" y="366302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commDriver.getSolution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currentSolution.getIntegerArrayVarsCount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 0)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SolutionMessage.IntegerArrayVariable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83568" y="222065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java.io.*;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com.heuristiclab.problems.externalevaluation.ExternalEvaluationMessages.*;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181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3608" y="2338955"/>
            <a:ext cx="78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ServerSocketListenerFactory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(2112),1);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commDriver.start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43608" y="40770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743608" y="5229200"/>
            <a:ext cx="485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meanDailyCosts.add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root.meanDailyCost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root.histWaitingTime.max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/>
          </a:p>
        </p:txBody>
      </p:sp>
      <p:sp>
        <p:nvSpPr>
          <p:cNvPr id="10" name="Abgerundetes Rechteck 7"/>
          <p:cNvSpPr/>
          <p:nvPr/>
        </p:nvSpPr>
        <p:spPr>
          <a:xfrm>
            <a:off x="3419872" y="2492895"/>
            <a:ext cx="720080" cy="43204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After </a:t>
            </a:r>
            <a:r>
              <a:rPr lang="de-DE" dirty="0" err="1" smtClean="0"/>
              <a:t>iteration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55576" y="2276872"/>
            <a:ext cx="4527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0.001;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2000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commDriver.sendQuality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e) { 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/* handle </a:t>
            </a:r>
            <a:r>
              <a:rPr lang="de-DE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problem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definition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in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354013" indent="-354013"/>
            <a:r>
              <a:rPr lang="de-DE" b="1" dirty="0" smtClean="0"/>
              <a:t>Cache</a:t>
            </a:r>
            <a:r>
              <a:rPr lang="de-DE" dirty="0" smtClean="0"/>
              <a:t>: optional </a:t>
            </a:r>
            <a:r>
              <a:rPr lang="de-DE" dirty="0" err="1" smtClean="0"/>
              <a:t>parameter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caches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Clients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Encoding</a:t>
            </a:r>
            <a:r>
              <a:rPr lang="de-DE" dirty="0" smtClean="0"/>
              <a:t>: The </a:t>
            </a:r>
            <a:r>
              <a:rPr lang="de-DE" dirty="0" err="1" smtClean="0"/>
              <a:t>encoding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describes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, e.g.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integer </a:t>
            </a:r>
            <a:r>
              <a:rPr lang="de-DE" dirty="0" err="1" smtClean="0"/>
              <a:t>values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Evaluator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transmit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Maximization</a:t>
            </a:r>
            <a:r>
              <a:rPr lang="de-DE" dirty="0" smtClean="0"/>
              <a:t>: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minimized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maximized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SolutionCreator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initial </a:t>
            </a:r>
            <a:r>
              <a:rPr lang="de-DE" dirty="0" err="1" smtClean="0"/>
              <a:t>solutions</a:t>
            </a:r>
            <a:endParaRPr lang="de-DE" dirty="0" smtClean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 smtClean="0"/>
              <a:t>SupportScript</a:t>
            </a:r>
            <a:r>
              <a:rPr lang="de-DE" dirty="0" smtClean="0"/>
              <a:t>: Additional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candidates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ability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neighborhood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11312"/>
            <a:ext cx="30670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Latest</a:t>
            </a:r>
            <a:r>
              <a:rPr lang="de-DE" dirty="0" smtClean="0"/>
              <a:t> Version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Tutorial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to</a:t>
            </a:r>
            <a:r>
              <a:rPr lang="de-DE" dirty="0" smtClean="0"/>
              <a:t>-date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endParaRPr lang="de-DE" dirty="0" smtClean="0"/>
          </a:p>
          <a:p>
            <a:pPr lvl="1"/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dev.heuristiclab.com/trac.fcgi/browser/trunk/documentation/Tutorials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00200"/>
            <a:ext cx="41338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Encoding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encoding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Abgerundetes Rechteck 7"/>
          <p:cNvSpPr/>
          <p:nvPr/>
        </p:nvSpPr>
        <p:spPr>
          <a:xfrm>
            <a:off x="7152858" y="2841506"/>
            <a:ext cx="360040" cy="32460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err="1" smtClean="0"/>
              <a:t>IntegerVectorEncoding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17340"/>
            <a:ext cx="36576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0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Encoding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6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0 </a:t>
            </a:r>
            <a:r>
              <a:rPr lang="de-DE" dirty="0" err="1" smtClean="0"/>
              <a:t>and</a:t>
            </a:r>
            <a:r>
              <a:rPr lang="de-DE" dirty="0" smtClean="0"/>
              <a:t> 200 </a:t>
            </a:r>
            <a:r>
              <a:rPr lang="de-DE" dirty="0" err="1" smtClean="0"/>
              <a:t>for</a:t>
            </a:r>
            <a:r>
              <a:rPr lang="de-DE" dirty="0" smtClean="0"/>
              <a:t> all 6 </a:t>
            </a:r>
            <a:r>
              <a:rPr lang="de-DE" dirty="0" err="1" smtClean="0"/>
              <a:t>dimensions</a:t>
            </a:r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columns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 smtClean="0"/>
              <a:t>respectively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 smtClean="0"/>
              <a:t>cycled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0" y="1608026"/>
            <a:ext cx="3676600" cy="191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749077"/>
            <a:ext cx="3676625" cy="213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55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05877"/>
            <a:ext cx="4038601" cy="38985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Cache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1"/>
            <a:r>
              <a:rPr lang="de-DE" dirty="0" smtClean="0"/>
              <a:t>A </a:t>
            </a:r>
            <a:r>
              <a:rPr lang="de-DE" dirty="0" err="1" smtClean="0"/>
              <a:t>dialog</a:t>
            </a:r>
            <a:r>
              <a:rPr lang="de-DE" dirty="0" smtClean="0"/>
              <a:t> will </a:t>
            </a:r>
            <a:r>
              <a:rPr lang="de-DE" dirty="0" err="1" smtClean="0"/>
              <a:t>pop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EvaluationCache</a:t>
            </a:r>
            <a:endParaRPr lang="de-DE" dirty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6649407" y="2768221"/>
            <a:ext cx="428193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6146744" y="3697324"/>
            <a:ext cx="1089552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7"/>
          <p:cNvSpPr/>
          <p:nvPr/>
        </p:nvSpPr>
        <p:spPr>
          <a:xfrm>
            <a:off x="4730146" y="2272651"/>
            <a:ext cx="75361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332032" y="211399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918980" y="260956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  <p:sp>
        <p:nvSpPr>
          <p:cNvPr id="15" name="Ellipse 14"/>
          <p:cNvSpPr/>
          <p:nvPr/>
        </p:nvSpPr>
        <p:spPr>
          <a:xfrm>
            <a:off x="7106539" y="353291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266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The </a:t>
            </a:r>
            <a:r>
              <a:rPr lang="de-DE" dirty="0" err="1"/>
              <a:t>cache</a:t>
            </a:r>
            <a:r>
              <a:rPr lang="de-DE" dirty="0"/>
              <a:t> will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adjusted</a:t>
            </a:r>
            <a:endParaRPr lang="de-DE" dirty="0"/>
          </a:p>
          <a:p>
            <a:r>
              <a:rPr lang="de-DE" dirty="0" err="1" smtClean="0"/>
              <a:t>PersistentCache</a:t>
            </a:r>
            <a:r>
              <a:rPr lang="de-DE" dirty="0" smtClean="0"/>
              <a:t> </a:t>
            </a:r>
            <a:r>
              <a:rPr lang="de-DE" dirty="0" err="1" smtClean="0"/>
              <a:t>determines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7" y="1600200"/>
            <a:ext cx="3019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Client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EvaluationServiceClient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Channel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595175"/>
            <a:ext cx="4038600" cy="375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793363" y="2790089"/>
            <a:ext cx="1131575" cy="22369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066453" y="3418135"/>
            <a:ext cx="726233" cy="19281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7449243" y="4005063"/>
            <a:ext cx="229851" cy="221703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EvaluationTCPChannel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communicating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a TCP/IP </a:t>
            </a:r>
            <a:r>
              <a:rPr lang="de-DE" dirty="0" err="1" smtClean="0"/>
              <a:t>connection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00200"/>
            <a:ext cx="3067050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Enter </a:t>
            </a:r>
            <a:r>
              <a:rPr lang="de-DE" dirty="0" err="1" smtClean="0"/>
              <a:t>the</a:t>
            </a:r>
            <a:r>
              <a:rPr lang="de-DE" dirty="0" smtClean="0"/>
              <a:t> IP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on, </a:t>
            </a:r>
            <a:r>
              <a:rPr lang="de-DE" dirty="0" err="1" smtClean="0"/>
              <a:t>use</a:t>
            </a:r>
            <a:r>
              <a:rPr lang="de-DE" dirty="0" smtClean="0"/>
              <a:t> 127.0.0.1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machine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listen on </a:t>
            </a:r>
            <a:r>
              <a:rPr lang="de-DE" dirty="0" err="1" smtClean="0"/>
              <a:t>port</a:t>
            </a:r>
            <a:r>
              <a:rPr lang="de-DE" dirty="0" smtClean="0"/>
              <a:t> 2112 so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Port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17" y="1600200"/>
            <a:ext cx="4037383" cy="30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7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save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7" y="1600200"/>
            <a:ext cx="3620005" cy="353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5343870" y="2015648"/>
            <a:ext cx="291820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95" y="3092797"/>
            <a:ext cx="4452007" cy="314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7"/>
          <p:cNvSpPr/>
          <p:nvPr/>
        </p:nvSpPr>
        <p:spPr>
          <a:xfrm>
            <a:off x="7328179" y="5855981"/>
            <a:ext cx="70547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a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new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experiment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for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evaluating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parameters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from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AnyLogic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arrow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</a:p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at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will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receive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08" y="1600200"/>
            <a:ext cx="3105583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5327873" y="2373879"/>
            <a:ext cx="282552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b="14297"/>
          <a:stretch/>
        </p:blipFill>
        <p:spPr>
          <a:xfrm>
            <a:off x="4648199" y="2992599"/>
            <a:ext cx="4038600" cy="301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7"/>
          <p:cNvSpPr/>
          <p:nvPr/>
        </p:nvSpPr>
        <p:spPr>
          <a:xfrm>
            <a:off x="4737323" y="3993129"/>
            <a:ext cx="167668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986177" y="2215221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249094" y="385822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347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„New Item“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 smtClean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Genetic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entry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00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62735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119935" y="3135086"/>
            <a:ext cx="964233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Open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smtClean="0"/>
              <a:t>Click Open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9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923992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7172670" y="4627984"/>
            <a:ext cx="614970" cy="21833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Mutator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manipulator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endParaRPr lang="de-DE" dirty="0" smtClean="0"/>
          </a:p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8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82" y="1600200"/>
            <a:ext cx="71928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Abgerundetes Rechteck 7"/>
          <p:cNvSpPr/>
          <p:nvPr/>
        </p:nvSpPr>
        <p:spPr>
          <a:xfrm>
            <a:off x="1187624" y="56846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0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Parameter </a:t>
            </a:r>
            <a:r>
              <a:rPr lang="de-DE" dirty="0" err="1" smtClean="0"/>
              <a:t>Optimization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Parameter </a:t>
            </a:r>
            <a:r>
              <a:rPr lang="de-AT" dirty="0" err="1" smtClean="0"/>
              <a:t>Optimization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Differential </a:t>
            </a:r>
            <a:r>
              <a:rPr lang="de-AT" dirty="0" err="1" smtClean="0"/>
              <a:t>Equation</a:t>
            </a:r>
            <a:r>
              <a:rPr lang="de-AT" dirty="0" smtClean="0"/>
              <a:t> Systems (Scilab)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916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50232"/>
            <a:ext cx="3249881" cy="1543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cart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unknown parameter values of a simulation model </a:t>
            </a:r>
          </a:p>
          <a:p>
            <a:r>
              <a:rPr lang="en-US" dirty="0" smtClean="0"/>
              <a:t>Measure movements of an electric cart with known power</a:t>
            </a:r>
          </a:p>
          <a:p>
            <a:r>
              <a:rPr lang="en-US" dirty="0" smtClean="0"/>
              <a:t>Adapt parameters of an simulation model to match those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6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friction coefficients d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F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and mass m</a:t>
            </a:r>
          </a:p>
          <a:p>
            <a:r>
              <a:rPr lang="en-US" sz="2800" dirty="0" smtClean="0"/>
              <a:t>Voltage </a:t>
            </a:r>
            <a:r>
              <a:rPr lang="en-US" sz="2800" dirty="0" err="1" smtClean="0"/>
              <a:t>u</a:t>
            </a:r>
            <a:r>
              <a:rPr lang="en-US" sz="2800" baseline="-25000" dirty="0" err="1" smtClean="0"/>
              <a:t>A</a:t>
            </a:r>
            <a:r>
              <a:rPr lang="en-US" sz="2800" dirty="0"/>
              <a:t> </a:t>
            </a:r>
            <a:r>
              <a:rPr lang="en-US" sz="2800" dirty="0" smtClean="0"/>
              <a:t>and initial values for position x, velocity v and amperage 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A</a:t>
            </a:r>
            <a:r>
              <a:rPr lang="en-US" sz="2800" dirty="0" smtClean="0"/>
              <a:t> are known</a:t>
            </a:r>
          </a:p>
          <a:p>
            <a:r>
              <a:rPr lang="en-US" sz="2800" dirty="0" smtClean="0"/>
              <a:t>Simulate changes according to differential equations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83" y="3811888"/>
            <a:ext cx="3891210" cy="22814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3861048"/>
            <a:ext cx="4884248" cy="1944216"/>
            <a:chOff x="483231" y="1600200"/>
            <a:chExt cx="4884248" cy="19442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1" y="1600200"/>
              <a:ext cx="4884248" cy="1944216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328012" y="2100540"/>
              <a:ext cx="365212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31640" y="2515148"/>
              <a:ext cx="365212" cy="30238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4266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90230" y="2269426"/>
              <a:ext cx="463252" cy="38018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15433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6" r="-161"/>
          <a:stretch/>
        </p:blipFill>
        <p:spPr>
          <a:xfrm>
            <a:off x="2208473" y="1826383"/>
            <a:ext cx="4727054" cy="40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external applications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MATLAB and </a:t>
            </a:r>
            <a:r>
              <a:rPr lang="en-US" dirty="0" err="1" smtClean="0"/>
              <a:t>Scilab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custom problem definitions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3" y="1364397"/>
            <a:ext cx="7623871" cy="320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Scilab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92" y="4477934"/>
            <a:ext cx="6646015" cy="18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Scilab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in HeuristicLab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scripts</a:t>
            </a:r>
            <a:r>
              <a:rPr lang="de-DE" dirty="0" smtClean="0"/>
              <a:t> in </a:t>
            </a:r>
            <a:r>
              <a:rPr lang="de-DE" dirty="0"/>
              <a:t>HeuristicLab</a:t>
            </a:r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3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211" y="1600200"/>
            <a:ext cx="600957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path</a:t>
            </a:r>
            <a:br>
              <a:rPr lang="en-US" dirty="0" smtClean="0"/>
            </a:br>
            <a:r>
              <a:rPr lang="en-US" dirty="0" smtClean="0"/>
              <a:t>to Scilab scripts</a:t>
            </a:r>
          </a:p>
          <a:p>
            <a:r>
              <a:rPr lang="en-US" dirty="0" smtClean="0"/>
              <a:t>Initialization script</a:t>
            </a:r>
          </a:p>
          <a:p>
            <a:r>
              <a:rPr lang="en-US" dirty="0" smtClean="0"/>
              <a:t>Evaluation script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590" b="26244"/>
          <a:stretch/>
        </p:blipFill>
        <p:spPr>
          <a:xfrm>
            <a:off x="4620242" y="1647825"/>
            <a:ext cx="4059662" cy="426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5201072" y="4749800"/>
            <a:ext cx="1390228" cy="41910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 constants and time intervals</a:t>
            </a:r>
          </a:p>
          <a:p>
            <a:r>
              <a:rPr lang="en-US" dirty="0" smtClean="0"/>
              <a:t>Loads the simulation model</a:t>
            </a:r>
          </a:p>
          <a:p>
            <a:r>
              <a:rPr lang="en-US" dirty="0" smtClean="0"/>
              <a:t>Reads the measured values from a csv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2"/>
          <a:stretch/>
        </p:blipFill>
        <p:spPr>
          <a:xfrm>
            <a:off x="2051720" y="3604380"/>
            <a:ext cx="5406752" cy="2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Configures and runs the simulation with values from HeuristicLab</a:t>
            </a:r>
            <a:endParaRPr lang="en-US" dirty="0"/>
          </a:p>
          <a:p>
            <a:r>
              <a:rPr lang="en-US" dirty="0" smtClean="0"/>
              <a:t>Calculates quality as sum of absolute errors between simulated and measured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02322"/>
            <a:ext cx="5192735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346475"/>
            <a:ext cx="4680520" cy="281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problem size</a:t>
            </a:r>
          </a:p>
          <a:p>
            <a:r>
              <a:rPr lang="en-US" dirty="0" smtClean="0"/>
              <a:t>Configure parameter names</a:t>
            </a:r>
          </a:p>
          <a:p>
            <a:r>
              <a:rPr lang="en-US" dirty="0" smtClean="0"/>
              <a:t>Parameter names are created as variables in Scilab</a:t>
            </a:r>
          </a:p>
          <a:p>
            <a:r>
              <a:rPr lang="en-US" dirty="0" smtClean="0"/>
              <a:t>Adapt bounds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149067" y="4589635"/>
            <a:ext cx="1723096" cy="39918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4149067" y="4074477"/>
            <a:ext cx="1723096" cy="22606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CMA-ES</a:t>
            </a:r>
          </a:p>
          <a:p>
            <a:r>
              <a:rPr lang="en-US" dirty="0" smtClean="0"/>
              <a:t>Drop problem </a:t>
            </a:r>
            <a:br>
              <a:rPr lang="en-US" dirty="0" smtClean="0"/>
            </a:br>
            <a:r>
              <a:rPr lang="en-US" dirty="0" smtClean="0"/>
              <a:t>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9" y="1625667"/>
            <a:ext cx="5127743" cy="450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algorithm</a:t>
            </a:r>
          </a:p>
          <a:p>
            <a:pPr lvl="1"/>
            <a:r>
              <a:rPr lang="en-US" dirty="0"/>
              <a:t>Initial Sigma 1.0</a:t>
            </a:r>
          </a:p>
          <a:p>
            <a:pPr lvl="1"/>
            <a:r>
              <a:rPr lang="en-US" dirty="0"/>
              <a:t>Maximum Generations </a:t>
            </a:r>
            <a:r>
              <a:rPr lang="en-US" dirty="0" smtClean="0"/>
              <a:t>50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CMAAnalzer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2"/>
          <a:stretch/>
        </p:blipFill>
        <p:spPr>
          <a:xfrm>
            <a:off x="5476050" y="1916832"/>
            <a:ext cx="3210750" cy="372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values (m = 1.5, d1 = 1, FC = 0.5)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0" y="2303921"/>
            <a:ext cx="5611439" cy="37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3.3.11 “Beach Bar" released on February 13th,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45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402832" cy="368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988204"/>
            <a:ext cx="4403593" cy="368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23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III:</a:t>
            </a:r>
            <a:br>
              <a:rPr lang="de-DE" dirty="0" smtClean="0"/>
            </a:br>
            <a:r>
              <a:rPr lang="de-DE" dirty="0" err="1" smtClean="0"/>
              <a:t>Programmable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err="1" smtClean="0"/>
              <a:t>Singleobjective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/>
          </a:p>
          <a:p>
            <a:pPr lvl="1"/>
            <a:r>
              <a:rPr lang="de-DE" sz="2000" dirty="0" err="1" smtClean="0"/>
              <a:t>Solving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Styblinski</a:t>
            </a:r>
            <a:r>
              <a:rPr lang="de-DE" sz="2000" dirty="0" smtClean="0"/>
              <a:t>-Tang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 smtClean="0"/>
          </a:p>
          <a:p>
            <a:r>
              <a:rPr lang="de-AT" dirty="0" err="1" smtClean="0"/>
              <a:t>Multiobjective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 smtClean="0"/>
          </a:p>
          <a:p>
            <a:pPr lvl="1"/>
            <a:r>
              <a:rPr lang="de-AT" sz="2000" dirty="0" err="1" smtClean="0"/>
              <a:t>Solving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</a:t>
            </a:r>
            <a:r>
              <a:rPr lang="de-DE" sz="2000" dirty="0"/>
              <a:t>Fonseca </a:t>
            </a:r>
            <a:r>
              <a:rPr lang="de-DE" sz="2000" dirty="0" err="1"/>
              <a:t>and</a:t>
            </a:r>
            <a:r>
              <a:rPr lang="de-DE" sz="2000" dirty="0"/>
              <a:t> Fleming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/>
          </a:p>
          <a:p>
            <a:r>
              <a:rPr lang="de-AT" dirty="0" smtClean="0"/>
              <a:t>Non-linear </a:t>
            </a:r>
            <a:r>
              <a:rPr lang="de-AT" dirty="0" err="1" smtClean="0"/>
              <a:t>Curve</a:t>
            </a:r>
            <a:r>
              <a:rPr lang="de-AT" dirty="0" smtClean="0"/>
              <a:t> Fitting</a:t>
            </a:r>
          </a:p>
          <a:p>
            <a:pPr lvl="1"/>
            <a:r>
              <a:rPr lang="de-AT" sz="2000" dirty="0" smtClean="0"/>
              <a:t>Fitting a 2 dimensional </a:t>
            </a:r>
            <a:r>
              <a:rPr lang="de-AT" sz="2000" dirty="0" err="1" smtClean="0"/>
              <a:t>Gaussian</a:t>
            </a:r>
            <a:r>
              <a:rPr lang="de-AT" sz="2000" dirty="0" smtClean="0"/>
              <a:t> </a:t>
            </a:r>
            <a:r>
              <a:rPr lang="de-AT" sz="2000" dirty="0" err="1" smtClean="0"/>
              <a:t>distribution</a:t>
            </a:r>
            <a:r>
              <a:rPr lang="de-AT" sz="2000" dirty="0" smtClean="0"/>
              <a:t> </a:t>
            </a: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noisy</a:t>
            </a:r>
            <a:r>
              <a:rPr lang="de-AT" sz="2000" dirty="0" smtClean="0"/>
              <a:t> </a:t>
            </a:r>
            <a:r>
              <a:rPr lang="de-AT" sz="2000" dirty="0" err="1" smtClean="0"/>
              <a:t>data</a:t>
            </a:r>
            <a:endParaRPr lang="de-AT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482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(single-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636912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33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2" name="Abgerundetes Rechteck 7"/>
          <p:cNvSpPr/>
          <p:nvPr/>
        </p:nvSpPr>
        <p:spPr>
          <a:xfrm>
            <a:off x="1043609" y="2348881"/>
            <a:ext cx="6264695" cy="2952328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C# Editor for Writing the Problem Definition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tyblinski-Tang function.pd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50" y="2924944"/>
            <a:ext cx="4268293" cy="32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Styblinski-Tang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encoding</a:t>
            </a:r>
            <a:endParaRPr lang="de-DE" dirty="0" smtClean="0"/>
          </a:p>
          <a:p>
            <a:pPr lvl="1"/>
            <a:r>
              <a:rPr lang="de-DE" dirty="0" smtClean="0"/>
              <a:t>20-dimensional real-</a:t>
            </a:r>
            <a:r>
              <a:rPr lang="de-DE" dirty="0" err="1" smtClean="0"/>
              <a:t>valued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9748" y="3263841"/>
            <a:ext cx="82177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de-DE" sz="1200" b="1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57200" y="263691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de-DE" sz="14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16.0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708920"/>
            <a:ext cx="61626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785937" y="2924944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CMA Evolution </a:t>
            </a:r>
            <a:r>
              <a:rPr lang="de-DE" dirty="0" err="1" smtClean="0"/>
              <a:t>Strategy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53691" cy="30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3.3.11 “Beach Bar"</a:t>
            </a:r>
          </a:p>
          <a:p>
            <a:pPr lvl="2"/>
            <a:r>
              <a:rPr lang="en-US" dirty="0" smtClean="0"/>
              <a:t>released on February 13th, 2015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3.3.11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http://svn.heuristiclab.com/svn/core/tags/3.3.11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71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7" y="1600200"/>
            <a:ext cx="710238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71900" y="2492896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36096" y="2924944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Parameters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Analyzer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Check </a:t>
            </a:r>
            <a:r>
              <a:rPr lang="de-DE" dirty="0" err="1" smtClean="0"/>
              <a:t>CMAAnalyzer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2880"/>
            <a:ext cx="4038600" cy="402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6981825" y="4762501"/>
            <a:ext cx="314325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817021" y="2457451"/>
            <a:ext cx="1202779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71304" y="2302322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6820177" y="460384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224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61950" lvl="1" indent="-361950"/>
            <a:r>
              <a:rPr lang="de-DE" dirty="0" err="1" smtClean="0"/>
              <a:t>InitialSigma</a:t>
            </a:r>
            <a:r>
              <a:rPr lang="de-DE" dirty="0" smtClean="0"/>
              <a:t>: 2</a:t>
            </a:r>
          </a:p>
          <a:p>
            <a:pPr marL="361950" lvl="1" indent="-361950"/>
            <a:r>
              <a:rPr lang="de-DE" dirty="0" err="1" smtClean="0"/>
              <a:t>MaximumGenerations</a:t>
            </a:r>
            <a:r>
              <a:rPr lang="de-DE" dirty="0" smtClean="0"/>
              <a:t>: 200</a:t>
            </a:r>
          </a:p>
          <a:p>
            <a:pPr marL="361950" lvl="1" indent="-361950"/>
            <a:r>
              <a:rPr lang="de-DE" dirty="0" err="1" smtClean="0"/>
              <a:t>PopulationSize</a:t>
            </a:r>
            <a:r>
              <a:rPr lang="de-DE" dirty="0" smtClean="0"/>
              <a:t>: 50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0200"/>
            <a:ext cx="4038600" cy="414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4740821" y="30194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740821" y="334327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740821" y="42767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Fonseca and Fleming function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8716"/>
            <a:ext cx="3034680" cy="22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Fonseca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Fleming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(multi-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543606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49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 smtClean="0"/>
              <a:t>10-dimensional </a:t>
            </a:r>
            <a:r>
              <a:rPr lang="de-DE" dirty="0"/>
              <a:t>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smtClean="0"/>
              <a:t>all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57200" y="3263841"/>
            <a:ext cx="8229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} }</a:t>
            </a:r>
          </a:p>
          <a:p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7200" y="2585908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12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7" y="2498190"/>
            <a:ext cx="61055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427684" y="2780928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NSGA-II</a:t>
            </a:r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04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151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3.3.11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1476"/>
            <a:ext cx="8229600" cy="442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35896" y="2276872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23309" y="2708920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r>
              <a:rPr lang="de-DE" dirty="0" smtClean="0"/>
              <a:t>Set Crossover: SBX</a:t>
            </a:r>
          </a:p>
          <a:p>
            <a:r>
              <a:rPr lang="de-DE" dirty="0" smtClean="0"/>
              <a:t>Set </a:t>
            </a:r>
            <a:r>
              <a:rPr lang="de-DE" dirty="0" err="1" smtClean="0"/>
              <a:t>Mutator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69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4740821" y="2105026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740821" y="2634150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485365"/>
            <a:ext cx="4584589" cy="275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</a:t>
            </a:r>
            <a:r>
              <a:rPr lang="de-DE" dirty="0" smtClean="0"/>
              <a:t>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smtClean="0"/>
              <a:t>Fitting </a:t>
            </a:r>
            <a:r>
              <a:rPr lang="de-DE" dirty="0" smtClean="0"/>
              <a:t>a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noisy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then</a:t>
            </a:r>
            <a:r>
              <a:rPr lang="de-DE" dirty="0" smtClean="0"/>
              <a:t> fit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47395"/>
            <a:ext cx="4038600" cy="243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1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err="1" smtClean="0"/>
              <a:t>density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k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fit a total </a:t>
            </a:r>
            <a:r>
              <a:rPr lang="de-DE" dirty="0" err="1" smtClean="0"/>
              <a:t>of</a:t>
            </a:r>
            <a:r>
              <a:rPr lang="de-DE" dirty="0" smtClean="0"/>
              <a:t> 5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dirty="0" smtClean="0"/>
              <a:t>μ (2 </a:t>
            </a:r>
            <a:r>
              <a:rPr lang="de-DE" dirty="0" err="1" smtClean="0"/>
              <a:t>dimensions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Σ (3 </a:t>
            </a:r>
            <a:r>
              <a:rPr lang="de-DE" dirty="0" err="1" smtClean="0"/>
              <a:t>dimensions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symmetry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1" y="3075761"/>
            <a:ext cx="6146358" cy="70647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7200" y="6079351"/>
            <a:ext cx="459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Source: http</a:t>
            </a:r>
            <a:r>
              <a:rPr lang="de-DE" sz="1200" dirty="0"/>
              <a:t>://en.wikipedia.org/wiki/Multivariate_normal_distribution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171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,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new</a:t>
            </a:r>
            <a:r>
              <a:rPr lang="de-DE" dirty="0" smtClean="0"/>
              <a:t> C# Script</a:t>
            </a:r>
          </a:p>
          <a:p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generates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MyScript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HeuristicLab.Scripting.CSharpScriptBase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MersenneTwister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NormalDistributedRandom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79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hitting</a:t>
            </a:r>
            <a:r>
              <a:rPr lang="de-DE" dirty="0" smtClean="0"/>
              <a:t> F5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/>
          </a:p>
        </p:txBody>
      </p:sp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91109"/>
            <a:ext cx="4038600" cy="31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5004048" y="2564904"/>
            <a:ext cx="288032" cy="28803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164288" y="3501008"/>
            <a:ext cx="1152128" cy="24197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7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single-</a:t>
            </a:r>
            <a:r>
              <a:rPr lang="de-DE" dirty="0" err="1" smtClean="0"/>
              <a:t>objective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  <a:p>
            <a:r>
              <a:rPr lang="de-DE" dirty="0" err="1" smtClean="0"/>
              <a:t>Drag‘n‘drop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problem‘s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 smtClean="0"/>
          </a:p>
          <a:p>
            <a:r>
              <a:rPr lang="de-DE" dirty="0" smtClean="0"/>
              <a:t>Code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49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934369"/>
            <a:ext cx="60293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779912" y="2996952"/>
            <a:ext cx="2520280" cy="1872208"/>
          </a:xfrm>
          <a:prstGeom prst="arc">
            <a:avLst>
              <a:gd name="adj1" fmla="val 11744905"/>
              <a:gd name="adj2" fmla="val 20977343"/>
            </a:avLst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868144" y="3712673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4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Maximization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Encoding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RealVectorEncoding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min: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(Individual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},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en-US" sz="800" dirty="0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86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 </a:t>
            </a:r>
            <a:r>
              <a:rPr lang="de-DE" dirty="0" err="1" smtClean="0"/>
              <a:t>that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took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degenerate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a double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infinity</a:t>
            </a:r>
            <a:r>
              <a:rPr lang="de-DE" dirty="0" smtClean="0"/>
              <a:t>,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goodness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0384" y="4509120"/>
            <a:ext cx="8003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2091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e.g. CMA-ES</a:t>
            </a:r>
          </a:p>
          <a:p>
            <a:r>
              <a:rPr lang="de-DE" dirty="0" smtClean="0"/>
              <a:t>Drop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sz="2000" dirty="0" err="1" smtClean="0"/>
              <a:t>MaximumGenerations</a:t>
            </a:r>
            <a:r>
              <a:rPr lang="de-DE" sz="2000" dirty="0" smtClean="0"/>
              <a:t>: 200</a:t>
            </a:r>
          </a:p>
          <a:p>
            <a:pPr lvl="1"/>
            <a:r>
              <a:rPr lang="de-DE" sz="2000" dirty="0" err="1" smtClean="0"/>
              <a:t>InitialSigma</a:t>
            </a:r>
            <a:r>
              <a:rPr lang="de-DE" sz="2000" dirty="0" smtClean="0"/>
              <a:t>: 5</a:t>
            </a:r>
            <a:endParaRPr lang="de-DE" sz="2000" dirty="0" smtClean="0"/>
          </a:p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8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5258"/>
            <a:ext cx="8229600" cy="445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651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</a:p>
          <a:p>
            <a:pPr lvl="1"/>
            <a:endParaRPr lang="en-US" dirty="0"/>
          </a:p>
          <a:p>
            <a:r>
              <a:rPr lang="de-AT" dirty="0" err="1"/>
              <a:t>Statistics</a:t>
            </a:r>
            <a:endParaRPr lang="de-AT" dirty="0"/>
          </a:p>
          <a:p>
            <a:pPr lvl="1"/>
            <a:r>
              <a:rPr lang="en-US" dirty="0" smtClean="0"/>
              <a:t>statistical </a:t>
            </a:r>
            <a:r>
              <a:rPr lang="en-US" dirty="0"/>
              <a:t>tests and automated statistical </a:t>
            </a:r>
            <a:r>
              <a:rPr lang="en-US" dirty="0" smtClean="0"/>
              <a:t>analysis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3953</Words>
  <Application>Microsoft Office PowerPoint</Application>
  <PresentationFormat>Bildschirmpräsentation (4:3)</PresentationFormat>
  <Paragraphs>1053</Paragraphs>
  <Slides>100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Consolas</vt:lpstr>
      <vt:lpstr>Larissa-Design</vt:lpstr>
      <vt:lpstr>Optimizing External Applications with HeuristicLab</vt:lpstr>
      <vt:lpstr>Instructor Biographies</vt:lpstr>
      <vt:lpstr>Latest Version of this Tutorial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External Evaluation Problem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Agenda</vt:lpstr>
      <vt:lpstr>Demonstration Part II: Parameter Optimization Problem</vt:lpstr>
      <vt:lpstr>Electric cart simulation</vt:lpstr>
      <vt:lpstr>Electric cart simulation</vt:lpstr>
      <vt:lpstr>Measurements</vt:lpstr>
      <vt:lpstr>Simulation in Scilab</vt:lpstr>
      <vt:lpstr>Parameter Optimization</vt:lpstr>
      <vt:lpstr>Parameter Optimization</vt:lpstr>
      <vt:lpstr>Parameter Optimization</vt:lpstr>
      <vt:lpstr>Initialization Script</vt:lpstr>
      <vt:lpstr>Evaluation Script</vt:lpstr>
      <vt:lpstr>Parameter Optimization</vt:lpstr>
      <vt:lpstr>Parameter Optimization</vt:lpstr>
      <vt:lpstr>Parameter Optimization</vt:lpstr>
      <vt:lpstr>Parameter Optimization</vt:lpstr>
      <vt:lpstr>Parameter Optimization</vt:lpstr>
      <vt:lpstr>Agenda</vt:lpstr>
      <vt:lpstr>Demonstration Part III: Programmable Problem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Beham Andreas</cp:lastModifiedBy>
  <cp:revision>263</cp:revision>
  <dcterms:created xsi:type="dcterms:W3CDTF">2011-02-08T10:23:16Z</dcterms:created>
  <dcterms:modified xsi:type="dcterms:W3CDTF">2015-04-02T05:52:13Z</dcterms:modified>
</cp:coreProperties>
</file>